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7" r:id="rId5"/>
    <p:sldId id="274" r:id="rId6"/>
    <p:sldId id="275" r:id="rId7"/>
    <p:sldId id="276" r:id="rId8"/>
    <p:sldId id="277" r:id="rId9"/>
    <p:sldId id="278" r:id="rId10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F47"/>
    <a:srgbClr val="192C4F"/>
    <a:srgbClr val="162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362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1F670-2C17-4BE4-9BC0-7E6E1E913AC8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9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9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D2956-B520-4B98-BDCC-4386D2A66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98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63B7C95-6314-412F-9ACE-C7E07BF5F501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54113"/>
            <a:ext cx="55403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7D1DEC-5395-4BCF-A586-385E974DA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935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249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17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9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594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32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54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49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136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A5E6-347C-4FDF-B348-ACF9E6A9AFEE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1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E7E5-89AE-469F-92F5-557F775AACBA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4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E2B07-A25E-46BD-B317-FDE0C15132BB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3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730C-0E66-4016-8193-FE9D6A36AA77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8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C88C-810A-42E7-ACF0-A51C1B1B2157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4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BE10-28E2-4C5F-B562-7F0CF07B50C0}" type="datetime1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84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5E35B-C84D-469F-8147-14FFA2EC1C17}" type="datetime1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9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7BAA-B835-474E-8481-AD42ED70DC17}" type="datetime1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5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D1A18-9403-448F-A34E-9E7A9658E0C8}" type="datetime1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2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0D74-15CA-4B0E-8419-D27BF4BDF5D1}" type="datetime1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0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72DF-2D4F-4352-8227-629EE8F47D65}" type="datetime1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6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0CEE3-233A-45F3-8D2A-1508CE8C4E2B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29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99" y="305525"/>
            <a:ext cx="6344254" cy="1750671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rgbClr val="212F47"/>
                </a:solidFill>
                <a:latin typeface="Corbel" panose="020B0503020204020204" pitchFamily="34" charset="0"/>
              </a:rPr>
              <a:t>Department of Administration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976" y="5602146"/>
            <a:ext cx="5524500" cy="106981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chemeClr val="tx2"/>
              </a:buClr>
              <a:buSzPct val="80000"/>
            </a:pPr>
            <a:r>
              <a:rPr lang="en-US" sz="3200" dirty="0">
                <a:solidFill>
                  <a:srgbClr val="192C4F"/>
                </a:solidFill>
                <a:latin typeface="Corbel" panose="020B0503020204020204" pitchFamily="34" charset="0"/>
              </a:rPr>
              <a:t>Allan McVey</a:t>
            </a:r>
          </a:p>
          <a:p>
            <a:pPr>
              <a:spcBef>
                <a:spcPts val="0"/>
              </a:spcBef>
              <a:buClr>
                <a:schemeClr val="tx2"/>
              </a:buClr>
              <a:buSzPct val="80000"/>
            </a:pPr>
            <a:r>
              <a:rPr lang="en-US" sz="3200" dirty="0">
                <a:solidFill>
                  <a:srgbClr val="192C4F"/>
                </a:solidFill>
                <a:latin typeface="Corbel" panose="020B0503020204020204" pitchFamily="34" charset="0"/>
              </a:rPr>
              <a:t>Cabinet Secretary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796" y="0"/>
            <a:ext cx="5544154" cy="68580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32301" y="2361722"/>
            <a:ext cx="5657850" cy="1981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162746"/>
                </a:solidFill>
                <a:latin typeface="Corbel" panose="020B0503020204020204" pitchFamily="34" charset="0"/>
              </a:rPr>
              <a:t>House Finance </a:t>
            </a:r>
          </a:p>
          <a:p>
            <a:r>
              <a:rPr lang="en-US" sz="2800" dirty="0">
                <a:solidFill>
                  <a:srgbClr val="162746"/>
                </a:solidFill>
                <a:latin typeface="Corbel" panose="020B0503020204020204" pitchFamily="34" charset="0"/>
              </a:rPr>
              <a:t>Fiscal Year 2022 Budget</a:t>
            </a:r>
          </a:p>
          <a:p>
            <a:endParaRPr lang="en-US" sz="2800" dirty="0">
              <a:solidFill>
                <a:srgbClr val="162746"/>
              </a:solidFill>
              <a:latin typeface="Corbel" panose="020B05030202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1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0"/>
                <a:lumOff val="100000"/>
              </a:schemeClr>
            </a:gs>
            <a:gs pos="72000">
              <a:schemeClr val="bg2"/>
            </a:gs>
            <a:gs pos="100000">
              <a:schemeClr val="bg2">
                <a:lumMod val="9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00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  <a:t>Department of Administration Agencies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50816"/>
            <a:ext cx="5181600" cy="4613276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rgbClr val="192C4F"/>
                </a:solidFill>
                <a:latin typeface="Corbel" panose="020B0503020204020204" pitchFamily="34" charset="0"/>
              </a:rPr>
              <a:t>Office of the Secretary</a:t>
            </a:r>
          </a:p>
          <a:p>
            <a:r>
              <a:rPr lang="en-US" sz="2200" dirty="0">
                <a:solidFill>
                  <a:srgbClr val="192C4F"/>
                </a:solidFill>
                <a:latin typeface="Corbel" panose="020B0503020204020204" pitchFamily="34" charset="0"/>
              </a:rPr>
              <a:t>Aviation</a:t>
            </a:r>
          </a:p>
          <a:p>
            <a:r>
              <a:rPr lang="en-US" sz="2200" dirty="0">
                <a:solidFill>
                  <a:srgbClr val="192C4F"/>
                </a:solidFill>
                <a:latin typeface="Corbel" panose="020B0503020204020204" pitchFamily="34" charset="0"/>
              </a:rPr>
              <a:t>Board of Risk and Insurance Management</a:t>
            </a:r>
          </a:p>
          <a:p>
            <a:r>
              <a:rPr lang="en-US" sz="2200" dirty="0">
                <a:solidFill>
                  <a:srgbClr val="192C4F"/>
                </a:solidFill>
                <a:latin typeface="Corbel" panose="020B0503020204020204" pitchFamily="34" charset="0"/>
              </a:rPr>
              <a:t>Consolidated Public Retirement Board</a:t>
            </a:r>
          </a:p>
          <a:p>
            <a:r>
              <a:rPr lang="en-US" sz="2200" dirty="0">
                <a:solidFill>
                  <a:srgbClr val="192C4F"/>
                </a:solidFill>
                <a:latin typeface="Corbel" panose="020B0503020204020204" pitchFamily="34" charset="0"/>
              </a:rPr>
              <a:t>Ethics Commission</a:t>
            </a:r>
          </a:p>
          <a:p>
            <a:r>
              <a:rPr lang="en-US" sz="2200" dirty="0">
                <a:solidFill>
                  <a:srgbClr val="192C4F"/>
                </a:solidFill>
                <a:latin typeface="Corbel" panose="020B0503020204020204" pitchFamily="34" charset="0"/>
              </a:rPr>
              <a:t>Equal Employment Opportunity Office</a:t>
            </a:r>
          </a:p>
          <a:p>
            <a:r>
              <a:rPr lang="en-US" sz="2200" dirty="0">
                <a:solidFill>
                  <a:srgbClr val="192C4F"/>
                </a:solidFill>
                <a:latin typeface="Corbel" panose="020B0503020204020204" pitchFamily="34" charset="0"/>
              </a:rPr>
              <a:t>Finance Division</a:t>
            </a:r>
          </a:p>
          <a:p>
            <a:r>
              <a:rPr lang="en-US" sz="2200" dirty="0">
                <a:solidFill>
                  <a:srgbClr val="192C4F"/>
                </a:solidFill>
                <a:latin typeface="Corbel" panose="020B0503020204020204" pitchFamily="34" charset="0"/>
              </a:rPr>
              <a:t>Fleet Management</a:t>
            </a:r>
          </a:p>
          <a:p>
            <a:r>
              <a:rPr lang="en-US" sz="2200" dirty="0">
                <a:solidFill>
                  <a:srgbClr val="192C4F"/>
                </a:solidFill>
                <a:latin typeface="Corbel" panose="020B0503020204020204" pitchFamily="34" charset="0"/>
              </a:rPr>
              <a:t>General Services Division</a:t>
            </a:r>
          </a:p>
          <a:p>
            <a:r>
              <a:rPr lang="en-US" sz="2400" dirty="0">
                <a:solidFill>
                  <a:srgbClr val="192C4F"/>
                </a:solidFill>
                <a:latin typeface="Corbel" panose="020B0503020204020204" pitchFamily="34" charset="0"/>
              </a:rPr>
              <a:t>Grievance Board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50817"/>
            <a:ext cx="5181600" cy="4613275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rgbClr val="212F47"/>
                </a:solidFill>
                <a:latin typeface="Corbel" panose="020B0503020204020204" pitchFamily="34" charset="0"/>
              </a:rPr>
              <a:t>Office of Technology / Information Services and Communications Division</a:t>
            </a:r>
          </a:p>
          <a:p>
            <a:r>
              <a:rPr lang="en-US" sz="2200" dirty="0">
                <a:solidFill>
                  <a:srgbClr val="212F47"/>
                </a:solidFill>
                <a:latin typeface="Corbel" panose="020B0503020204020204" pitchFamily="34" charset="0"/>
              </a:rPr>
              <a:t>Personnel Division</a:t>
            </a:r>
          </a:p>
          <a:p>
            <a:r>
              <a:rPr lang="en-US" sz="2200" dirty="0">
                <a:solidFill>
                  <a:srgbClr val="212F47"/>
                </a:solidFill>
                <a:latin typeface="Corbel" panose="020B0503020204020204" pitchFamily="34" charset="0"/>
              </a:rPr>
              <a:t>Prosecuting Attorney’s Institute</a:t>
            </a:r>
          </a:p>
          <a:p>
            <a:r>
              <a:rPr lang="en-US" sz="2200" dirty="0">
                <a:solidFill>
                  <a:srgbClr val="212F47"/>
                </a:solidFill>
                <a:latin typeface="Corbel" panose="020B0503020204020204" pitchFamily="34" charset="0"/>
              </a:rPr>
              <a:t>Public Defender Services</a:t>
            </a:r>
          </a:p>
          <a:p>
            <a:r>
              <a:rPr lang="en-US" sz="2200" dirty="0">
                <a:solidFill>
                  <a:srgbClr val="212F47"/>
                </a:solidFill>
                <a:latin typeface="Corbel" panose="020B0503020204020204" pitchFamily="34" charset="0"/>
              </a:rPr>
              <a:t>Public Employees Insurance                       </a:t>
            </a:r>
            <a:r>
              <a:rPr lang="en-US" sz="1400" dirty="0">
                <a:solidFill>
                  <a:srgbClr val="212F47"/>
                </a:solidFill>
                <a:latin typeface="Corbel" panose="020B0503020204020204" pitchFamily="34" charset="0"/>
              </a:rPr>
              <a:t>(and Retiree Health Benefits Trust Fund) </a:t>
            </a:r>
          </a:p>
          <a:p>
            <a:r>
              <a:rPr lang="en-US" sz="2200" dirty="0">
                <a:solidFill>
                  <a:srgbClr val="212F47"/>
                </a:solidFill>
                <a:latin typeface="Corbel" panose="020B0503020204020204" pitchFamily="34" charset="0"/>
              </a:rPr>
              <a:t>Purchasing Division</a:t>
            </a:r>
          </a:p>
          <a:p>
            <a:r>
              <a:rPr lang="en-US" sz="2200" dirty="0">
                <a:solidFill>
                  <a:srgbClr val="212F47"/>
                </a:solidFill>
                <a:latin typeface="Corbel" panose="020B0503020204020204" pitchFamily="34" charset="0"/>
              </a:rPr>
              <a:t>Real Estate Division</a:t>
            </a:r>
          </a:p>
          <a:p>
            <a:r>
              <a:rPr lang="en-US" sz="2200" dirty="0">
                <a:solidFill>
                  <a:srgbClr val="212F47"/>
                </a:solidFill>
                <a:latin typeface="Corbel" panose="020B0503020204020204" pitchFamily="34" charset="0"/>
              </a:rPr>
              <a:t>Surplus Property</a:t>
            </a:r>
          </a:p>
        </p:txBody>
      </p:sp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290090"/>
            <a:ext cx="2743200" cy="365125"/>
          </a:xfrm>
        </p:spPr>
        <p:txBody>
          <a:bodyPr/>
          <a:lstStyle/>
          <a:p>
            <a:fld id="{AEBB7DC0-4D6D-4B9A-879A-3F9AA51E97E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475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0"/>
                <a:lumOff val="100000"/>
              </a:schemeClr>
            </a:gs>
            <a:gs pos="72000">
              <a:schemeClr val="bg2"/>
            </a:gs>
            <a:gs pos="100000">
              <a:schemeClr val="bg2">
                <a:lumMod val="9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2860"/>
            <a:ext cx="10515600" cy="120940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  <a:t>Budget Challenges</a:t>
            </a:r>
          </a:p>
        </p:txBody>
      </p:sp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622268"/>
            <a:ext cx="10515600" cy="4554695"/>
          </a:xfrm>
        </p:spPr>
        <p:txBody>
          <a:bodyPr/>
          <a:lstStyle/>
          <a:p>
            <a:r>
              <a:rPr lang="en-US" dirty="0">
                <a:solidFill>
                  <a:srgbClr val="192C4F"/>
                </a:solidFill>
              </a:rPr>
              <a:t>Public Employees Insurance Agency</a:t>
            </a:r>
          </a:p>
          <a:p>
            <a:r>
              <a:rPr lang="en-US" dirty="0">
                <a:solidFill>
                  <a:srgbClr val="192C4F"/>
                </a:solidFill>
              </a:rPr>
              <a:t>Public Defender Services</a:t>
            </a:r>
          </a:p>
          <a:p>
            <a:r>
              <a:rPr lang="en-US" dirty="0">
                <a:solidFill>
                  <a:srgbClr val="192C4F"/>
                </a:solidFill>
              </a:rPr>
              <a:t>Office of Technology-Cyber Security Initiatives</a:t>
            </a:r>
          </a:p>
          <a:p>
            <a:r>
              <a:rPr lang="en-US" dirty="0">
                <a:solidFill>
                  <a:srgbClr val="192C4F"/>
                </a:solidFill>
              </a:rPr>
              <a:t>General Services Division</a:t>
            </a:r>
          </a:p>
          <a:p>
            <a:pPr lvl="1"/>
            <a:r>
              <a:rPr lang="en-US" dirty="0">
                <a:solidFill>
                  <a:srgbClr val="192C4F"/>
                </a:solidFill>
              </a:rPr>
              <a:t>Repairs, renovations, and preventative maintenance of the State Capitol Complex and implementation of long-range Master Plan</a:t>
            </a:r>
          </a:p>
          <a:p>
            <a:pPr lvl="1"/>
            <a:r>
              <a:rPr lang="en-US" dirty="0">
                <a:solidFill>
                  <a:srgbClr val="192C4F"/>
                </a:solidFill>
              </a:rPr>
              <a:t>Maintenance and upkeep of State-owned buildings throughout the State</a:t>
            </a:r>
          </a:p>
          <a:p>
            <a:pPr marL="0" indent="0">
              <a:buNone/>
            </a:pPr>
            <a:endParaRPr lang="en-US" dirty="0">
              <a:solidFill>
                <a:srgbClr val="192C4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290090"/>
            <a:ext cx="2743200" cy="365125"/>
          </a:xfrm>
        </p:spPr>
        <p:txBody>
          <a:bodyPr/>
          <a:lstStyle/>
          <a:p>
            <a:fld id="{AEBB7DC0-4D6D-4B9A-879A-3F9AA51E97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2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0"/>
                <a:lumOff val="100000"/>
              </a:schemeClr>
            </a:gs>
            <a:gs pos="72000">
              <a:schemeClr val="bg2"/>
            </a:gs>
            <a:gs pos="100000">
              <a:schemeClr val="bg2">
                <a:lumMod val="9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2860"/>
            <a:ext cx="10515600" cy="120940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  <a:t>FY 2021 Supplemental Appropriation Request</a:t>
            </a:r>
          </a:p>
        </p:txBody>
      </p:sp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u="sng" dirty="0">
                <a:solidFill>
                  <a:srgbClr val="192C4F"/>
                </a:solidFill>
              </a:rPr>
              <a:t>General Revenue</a:t>
            </a:r>
          </a:p>
          <a:p>
            <a:pPr marL="0" indent="0" algn="ctr">
              <a:buNone/>
            </a:pPr>
            <a:endParaRPr lang="en-US" sz="3600" u="sng" dirty="0">
              <a:solidFill>
                <a:srgbClr val="192C4F"/>
              </a:solidFill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rgbClr val="192C4F"/>
                </a:solidFill>
              </a:rPr>
              <a:t>Public Defender Services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rgbClr val="192C4F"/>
                </a:solidFill>
              </a:rPr>
              <a:t>$20,000,000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290090"/>
            <a:ext cx="2743200" cy="365125"/>
          </a:xfrm>
        </p:spPr>
        <p:txBody>
          <a:bodyPr/>
          <a:lstStyle/>
          <a:p>
            <a:fld id="{AEBB7DC0-4D6D-4B9A-879A-3F9AA51E97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3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  <a:t>Revenue Sources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3226996"/>
              </p:ext>
            </p:extLst>
          </p:nvPr>
        </p:nvGraphicFramePr>
        <p:xfrm>
          <a:off x="922789" y="1968098"/>
          <a:ext cx="10444293" cy="302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7779">
                  <a:extLst>
                    <a:ext uri="{9D8B030D-6E8A-4147-A177-3AD203B41FA5}">
                      <a16:colId xmlns:a16="http://schemas.microsoft.com/office/drawing/2014/main" val="3407061443"/>
                    </a:ext>
                  </a:extLst>
                </a:gridCol>
                <a:gridCol w="2607779">
                  <a:extLst>
                    <a:ext uri="{9D8B030D-6E8A-4147-A177-3AD203B41FA5}">
                      <a16:colId xmlns:a16="http://schemas.microsoft.com/office/drawing/2014/main" val="3404965281"/>
                    </a:ext>
                  </a:extLst>
                </a:gridCol>
                <a:gridCol w="2607779">
                  <a:extLst>
                    <a:ext uri="{9D8B030D-6E8A-4147-A177-3AD203B41FA5}">
                      <a16:colId xmlns:a16="http://schemas.microsoft.com/office/drawing/2014/main" val="1647495192"/>
                    </a:ext>
                  </a:extLst>
                </a:gridCol>
                <a:gridCol w="2620956">
                  <a:extLst>
                    <a:ext uri="{9D8B030D-6E8A-4147-A177-3AD203B41FA5}">
                      <a16:colId xmlns:a16="http://schemas.microsoft.com/office/drawing/2014/main" val="2180480"/>
                    </a:ext>
                  </a:extLst>
                </a:gridCol>
              </a:tblGrid>
              <a:tr h="6363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162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 2020</a:t>
                      </a:r>
                    </a:p>
                    <a:p>
                      <a:pPr algn="ctr"/>
                      <a:r>
                        <a:rPr lang="en-US" dirty="0"/>
                        <a:t>Actual</a:t>
                      </a:r>
                    </a:p>
                  </a:txBody>
                  <a:tcPr>
                    <a:solidFill>
                      <a:srgbClr val="162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 2021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>
                    <a:solidFill>
                      <a:srgbClr val="162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 2022</a:t>
                      </a:r>
                    </a:p>
                    <a:p>
                      <a:pPr algn="ctr"/>
                      <a:r>
                        <a:rPr lang="en-US" dirty="0"/>
                        <a:t>Request</a:t>
                      </a:r>
                    </a:p>
                  </a:txBody>
                  <a:tcPr>
                    <a:solidFill>
                      <a:srgbClr val="1627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877563"/>
                  </a:ext>
                </a:extLst>
              </a:tr>
              <a:tr h="63632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107,466,875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105,046,116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105,046,116</a:t>
                      </a:r>
                    </a:p>
                    <a:p>
                      <a:pPr algn="r"/>
                      <a:endParaRPr lang="en-US" dirty="0">
                        <a:solidFill>
                          <a:srgbClr val="212F4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699498"/>
                  </a:ext>
                </a:extLst>
              </a:tr>
              <a:tr h="36866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Special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176,779,797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174,949,144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174,649,144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465279"/>
                  </a:ext>
                </a:extLst>
              </a:tr>
              <a:tr h="36866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Lottery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9,993,703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10,000,000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10,000,000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074698"/>
                  </a:ext>
                </a:extLst>
              </a:tr>
              <a:tr h="36866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Other*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dirty="0">
                          <a:solidFill>
                            <a:srgbClr val="212F47"/>
                          </a:solidFill>
                          <a:latin typeface="+mn-lt"/>
                          <a:ea typeface="+mn-ea"/>
                          <a:cs typeface="+mn-cs"/>
                        </a:rPr>
                        <a:t>805,515,521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dirty="0">
                          <a:solidFill>
                            <a:srgbClr val="212F47"/>
                          </a:solidFill>
                          <a:latin typeface="+mn-lt"/>
                          <a:ea typeface="+mn-ea"/>
                          <a:cs typeface="+mn-cs"/>
                        </a:rPr>
                        <a:t>884,075,999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dirty="0">
                          <a:solidFill>
                            <a:srgbClr val="212F47"/>
                          </a:solidFill>
                          <a:latin typeface="+mn-lt"/>
                          <a:ea typeface="+mn-ea"/>
                          <a:cs typeface="+mn-cs"/>
                        </a:rPr>
                        <a:t>881,073,261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8935893"/>
                  </a:ext>
                </a:extLst>
              </a:tr>
              <a:tr h="636324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212F47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1,099,755,896</a:t>
                      </a:r>
                    </a:p>
                    <a:p>
                      <a:pPr algn="r"/>
                      <a:endParaRPr lang="en-US" dirty="0">
                        <a:solidFill>
                          <a:srgbClr val="212F47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1,174,071,259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1,170,768,521</a:t>
                      </a:r>
                    </a:p>
                    <a:p>
                      <a:pPr algn="r"/>
                      <a:endParaRPr lang="en-US" dirty="0">
                        <a:solidFill>
                          <a:srgbClr val="212F47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416047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290090"/>
            <a:ext cx="2743200" cy="365125"/>
          </a:xfrm>
        </p:spPr>
        <p:txBody>
          <a:bodyPr/>
          <a:lstStyle/>
          <a:p>
            <a:fld id="{AEBB7DC0-4D6D-4B9A-879A-3F9AA51E97E9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80844" y="4717331"/>
            <a:ext cx="8930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212F47"/>
                </a:solidFill>
              </a:rPr>
              <a:t>*Excludes retirement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212F47"/>
                </a:solidFill>
              </a:rPr>
              <a:t>plans, see actual expense detail for plans on “Other (Non-appropriated) Special Revenue Agencies” slide, page 10.</a:t>
            </a:r>
          </a:p>
        </p:txBody>
      </p:sp>
    </p:spTree>
    <p:extLst>
      <p:ext uri="{BB962C8B-B14F-4D97-AF65-F5344CB8AC3E}">
        <p14:creationId xmlns:p14="http://schemas.microsoft.com/office/powerpoint/2010/main" val="51794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04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  <a:t>General Revenue Agencies</a:t>
            </a:r>
          </a:p>
        </p:txBody>
      </p:sp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999920"/>
              </p:ext>
            </p:extLst>
          </p:nvPr>
        </p:nvGraphicFramePr>
        <p:xfrm>
          <a:off x="374469" y="1124526"/>
          <a:ext cx="11101134" cy="55016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3979">
                  <a:extLst>
                    <a:ext uri="{9D8B030D-6E8A-4147-A177-3AD203B41FA5}">
                      <a16:colId xmlns:a16="http://schemas.microsoft.com/office/drawing/2014/main" val="3121757607"/>
                    </a:ext>
                  </a:extLst>
                </a:gridCol>
                <a:gridCol w="5376787">
                  <a:extLst>
                    <a:ext uri="{9D8B030D-6E8A-4147-A177-3AD203B41FA5}">
                      <a16:colId xmlns:a16="http://schemas.microsoft.com/office/drawing/2014/main" val="1767098733"/>
                    </a:ext>
                  </a:extLst>
                </a:gridCol>
                <a:gridCol w="1682420">
                  <a:extLst>
                    <a:ext uri="{9D8B030D-6E8A-4147-A177-3AD203B41FA5}">
                      <a16:colId xmlns:a16="http://schemas.microsoft.com/office/drawing/2014/main" val="1047399744"/>
                    </a:ext>
                  </a:extLst>
                </a:gridCol>
                <a:gridCol w="1702072">
                  <a:extLst>
                    <a:ext uri="{9D8B030D-6E8A-4147-A177-3AD203B41FA5}">
                      <a16:colId xmlns:a16="http://schemas.microsoft.com/office/drawing/2014/main" val="1579696029"/>
                    </a:ext>
                  </a:extLst>
                </a:gridCol>
                <a:gridCol w="1585876">
                  <a:extLst>
                    <a:ext uri="{9D8B030D-6E8A-4147-A177-3AD203B41FA5}">
                      <a16:colId xmlns:a16="http://schemas.microsoft.com/office/drawing/2014/main" val="1565635729"/>
                    </a:ext>
                  </a:extLst>
                </a:gridCol>
              </a:tblGrid>
              <a:tr h="666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Dept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Department Name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 FY 2020 </a:t>
                      </a:r>
                    </a:p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Actual 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 FY 2021</a:t>
                      </a:r>
                    </a:p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Budget 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 FY 2022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Request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3449197172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0201</a:t>
                      </a:r>
                      <a:endParaRPr lang="en-US" sz="1600" b="0" i="0" u="none" strike="noStrike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SECRETARY OF ADMINISTRATION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15,531,390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15,740,252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15,740,252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2480533820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0209</a:t>
                      </a:r>
                      <a:endParaRPr lang="en-US" sz="1600" b="0" i="0" u="none" strike="noStrike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FINANCE DIVISION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867,539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753,000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753,000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367322087"/>
                  </a:ext>
                </a:extLst>
              </a:tr>
              <a:tr h="3361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0211</a:t>
                      </a:r>
                      <a:endParaRPr lang="en-US" sz="1600" b="0" i="0" u="none" strike="noStrike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GENERAL SERVICES DIVISION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16,192,154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27,769,219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27,769,219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3978259646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0213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PURCHASING DIVISION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764,042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1,064,477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1,064,477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1538465030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0215</a:t>
                      </a:r>
                      <a:endParaRPr lang="en-US" sz="1600" b="0" i="0" u="none" strike="noStrike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TRAVEL MANAGEMENT (AVIATION)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1,030,832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1,260,842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1,260,842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1190953881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0217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COMMISSION ON UNIFORM STATE LAWS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40,061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45,550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45,550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782733634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0219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PUBLIC EMPLOYEES GRIEVANCE BOARD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1,180,328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1,124,712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1,124,712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407752778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0220</a:t>
                      </a:r>
                      <a:endParaRPr lang="en-US" sz="1600" b="0" i="0" u="none" strike="noStrike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ETHICS COMMISSION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703,924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719,844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719,844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1656347053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0221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PUBLIC DEFENDER SERVICES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49,065,059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34,485,646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34,485,646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4243652431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0225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PUBLIC EMPLOYEES INSURANCE AGENCY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21,000,000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21,000,000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21,000,000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1333037242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0224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COMMODITIES AND SERVICES FROM THE HANDICAPPED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140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4,055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4,055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1957070156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0228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PROSECUTING ATTORNEYS INSTITUTE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298,232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246,653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246,653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2706949648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0233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REAL ESTATE DIVISION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793,174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831,866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831,866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1081472924"/>
                  </a:ext>
                </a:extLst>
              </a:tr>
              <a:tr h="5004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Grand Total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28548" marR="128548" marT="64274" marB="64274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107,466,875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105,046,116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105,046,116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24632756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599" y="6290090"/>
            <a:ext cx="3395133" cy="365125"/>
          </a:xfrm>
        </p:spPr>
        <p:txBody>
          <a:bodyPr/>
          <a:lstStyle/>
          <a:p>
            <a:fld id="{AEBB7DC0-4D6D-4B9A-879A-3F9AA51E97E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18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046"/>
            <a:ext cx="10515600" cy="114523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  <a:t>Special Revenue Appropriated Agencies</a:t>
            </a:r>
          </a:p>
        </p:txBody>
      </p:sp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420848"/>
              </p:ext>
            </p:extLst>
          </p:nvPr>
        </p:nvGraphicFramePr>
        <p:xfrm>
          <a:off x="550506" y="1377215"/>
          <a:ext cx="11091750" cy="404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595">
                  <a:extLst>
                    <a:ext uri="{9D8B030D-6E8A-4147-A177-3AD203B41FA5}">
                      <a16:colId xmlns:a16="http://schemas.microsoft.com/office/drawing/2014/main" val="3121757607"/>
                    </a:ext>
                  </a:extLst>
                </a:gridCol>
                <a:gridCol w="5376787">
                  <a:extLst>
                    <a:ext uri="{9D8B030D-6E8A-4147-A177-3AD203B41FA5}">
                      <a16:colId xmlns:a16="http://schemas.microsoft.com/office/drawing/2014/main" val="1767098733"/>
                    </a:ext>
                  </a:extLst>
                </a:gridCol>
                <a:gridCol w="1682576">
                  <a:extLst>
                    <a:ext uri="{9D8B030D-6E8A-4147-A177-3AD203B41FA5}">
                      <a16:colId xmlns:a16="http://schemas.microsoft.com/office/drawing/2014/main" val="1047399744"/>
                    </a:ext>
                  </a:extLst>
                </a:gridCol>
                <a:gridCol w="1701916">
                  <a:extLst>
                    <a:ext uri="{9D8B030D-6E8A-4147-A177-3AD203B41FA5}">
                      <a16:colId xmlns:a16="http://schemas.microsoft.com/office/drawing/2014/main" val="1579696029"/>
                    </a:ext>
                  </a:extLst>
                </a:gridCol>
                <a:gridCol w="1585876">
                  <a:extLst>
                    <a:ext uri="{9D8B030D-6E8A-4147-A177-3AD203B41FA5}">
                      <a16:colId xmlns:a16="http://schemas.microsoft.com/office/drawing/2014/main" val="1565635729"/>
                    </a:ext>
                  </a:extLst>
                </a:gridCol>
              </a:tblGrid>
              <a:tr h="544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Dept.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Department Name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 FY 2020 </a:t>
                      </a:r>
                    </a:p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Actual 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FY 2021</a:t>
                      </a:r>
                    </a:p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Budget 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FY 2022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Request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3449197172"/>
                  </a:ext>
                </a:extLst>
              </a:tr>
              <a:tr h="349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SECRETARY OF ADMINISTRATION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129,288,069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113,028,000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113,028,000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533820"/>
                  </a:ext>
                </a:extLst>
              </a:tr>
              <a:tr h="349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FINANCE DIVISION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993,651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2,000,000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9415352"/>
                  </a:ext>
                </a:extLst>
              </a:tr>
              <a:tr h="349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INFORMATION SERVICES AND COMMUNICATIONS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28,571,620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39,321,583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39,321,583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322087"/>
                  </a:ext>
                </a:extLst>
              </a:tr>
              <a:tr h="349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PURCHASING DIVISION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1,451,750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2,142,050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2,142,050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8259646"/>
                  </a:ext>
                </a:extLst>
              </a:tr>
              <a:tr h="349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TRAVEL MANAGEMENT - AVIATION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1,053,989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1,327,237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1,027,237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465030"/>
                  </a:ext>
                </a:extLst>
              </a:tr>
              <a:tr h="349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FLEET MANAGEMENT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9,489,543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9,705,759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9,705,759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7601374"/>
                  </a:ext>
                </a:extLst>
              </a:tr>
              <a:tr h="349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DIVISION OF PERSONNEL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5,291,582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6,159,914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6,159,914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0953881"/>
                  </a:ext>
                </a:extLst>
              </a:tr>
              <a:tr h="349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PROSECUTING ATTORNEYS INSTITUTE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195,466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554,814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554,814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2733634"/>
                  </a:ext>
                </a:extLst>
              </a:tr>
              <a:tr h="349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OFFICE </a:t>
                      </a:r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 TECHNOLOGY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444.128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709,787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709,787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52778"/>
                  </a:ext>
                </a:extLst>
              </a:tr>
              <a:tr h="3497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  Grand Total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176,779,797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174,949,144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174,649,144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6347053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290090"/>
            <a:ext cx="2743200" cy="365125"/>
          </a:xfrm>
        </p:spPr>
        <p:txBody>
          <a:bodyPr/>
          <a:lstStyle/>
          <a:p>
            <a:fld id="{AEBB7DC0-4D6D-4B9A-879A-3F9AA51E97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70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3889" y="468683"/>
            <a:ext cx="10515600" cy="1145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  <a:t>Lottery Funds</a:t>
            </a:r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475412"/>
              </p:ext>
            </p:extLst>
          </p:nvPr>
        </p:nvGraphicFramePr>
        <p:xfrm>
          <a:off x="541122" y="2186539"/>
          <a:ext cx="11101134" cy="1058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3979">
                  <a:extLst>
                    <a:ext uri="{9D8B030D-6E8A-4147-A177-3AD203B41FA5}">
                      <a16:colId xmlns:a16="http://schemas.microsoft.com/office/drawing/2014/main" val="3121757607"/>
                    </a:ext>
                  </a:extLst>
                </a:gridCol>
                <a:gridCol w="5376787">
                  <a:extLst>
                    <a:ext uri="{9D8B030D-6E8A-4147-A177-3AD203B41FA5}">
                      <a16:colId xmlns:a16="http://schemas.microsoft.com/office/drawing/2014/main" val="1767098733"/>
                    </a:ext>
                  </a:extLst>
                </a:gridCol>
                <a:gridCol w="1682576">
                  <a:extLst>
                    <a:ext uri="{9D8B030D-6E8A-4147-A177-3AD203B41FA5}">
                      <a16:colId xmlns:a16="http://schemas.microsoft.com/office/drawing/2014/main" val="1047399744"/>
                    </a:ext>
                  </a:extLst>
                </a:gridCol>
                <a:gridCol w="1701916">
                  <a:extLst>
                    <a:ext uri="{9D8B030D-6E8A-4147-A177-3AD203B41FA5}">
                      <a16:colId xmlns:a16="http://schemas.microsoft.com/office/drawing/2014/main" val="1579696029"/>
                    </a:ext>
                  </a:extLst>
                </a:gridCol>
                <a:gridCol w="1585876">
                  <a:extLst>
                    <a:ext uri="{9D8B030D-6E8A-4147-A177-3AD203B41FA5}">
                      <a16:colId xmlns:a16="http://schemas.microsoft.com/office/drawing/2014/main" val="1565635729"/>
                    </a:ext>
                  </a:extLst>
                </a:gridCol>
              </a:tblGrid>
              <a:tr h="6376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Dept.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Department Name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 FY 2020 </a:t>
                      </a:r>
                    </a:p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Actual 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FY 2021 </a:t>
                      </a:r>
                    </a:p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Budget 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FY 2022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Request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3449197172"/>
                  </a:ext>
                </a:extLst>
              </a:tr>
              <a:tr h="42114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SERVICES DIVISION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$ 9,993,703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$10,000,000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$10,000,000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533820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290090"/>
            <a:ext cx="2743200" cy="365125"/>
          </a:xfrm>
        </p:spPr>
        <p:txBody>
          <a:bodyPr/>
          <a:lstStyle/>
          <a:p>
            <a:fld id="{AEBB7DC0-4D6D-4B9A-879A-3F9AA51E97E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92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329" y="0"/>
            <a:ext cx="11883342" cy="929551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162746"/>
                </a:solidFill>
                <a:latin typeface="Corbel" panose="020B0503020204020204" pitchFamily="34" charset="0"/>
              </a:rPr>
              <a:t>Other (Non-appropriated) Special Revenue Agencies</a:t>
            </a:r>
          </a:p>
        </p:txBody>
      </p:sp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114376"/>
              </p:ext>
            </p:extLst>
          </p:nvPr>
        </p:nvGraphicFramePr>
        <p:xfrm>
          <a:off x="2530754" y="727788"/>
          <a:ext cx="7163752" cy="56744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3843">
                  <a:extLst>
                    <a:ext uri="{9D8B030D-6E8A-4147-A177-3AD203B41FA5}">
                      <a16:colId xmlns:a16="http://schemas.microsoft.com/office/drawing/2014/main" val="103291645"/>
                    </a:ext>
                  </a:extLst>
                </a:gridCol>
                <a:gridCol w="1679909">
                  <a:extLst>
                    <a:ext uri="{9D8B030D-6E8A-4147-A177-3AD203B41FA5}">
                      <a16:colId xmlns:a16="http://schemas.microsoft.com/office/drawing/2014/main" val="3100151853"/>
                    </a:ext>
                  </a:extLst>
                </a:gridCol>
              </a:tblGrid>
              <a:tr h="4616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Department Name</a:t>
                      </a:r>
                    </a:p>
                  </a:txBody>
                  <a:tcPr marL="13205" marR="13205" marT="132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 FY 2020 </a:t>
                      </a:r>
                    </a:p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Actual Expenses</a:t>
                      </a:r>
                      <a:endParaRPr lang="en-US" sz="12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4101871778"/>
                  </a:ext>
                </a:extLst>
              </a:tr>
              <a:tr h="25790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TEACHERS RETIREMENT SYSTEM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1,192,851,910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0879245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EMPLOYEES INSURANCE AGENCY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636,502,520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7449640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EMPLOYEES RETIREMENT SYSTEM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437,261,887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200052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RETIREE HEALTH BENEFIT TRUST FUND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214,495,918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5453025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BOARD OF RISK AND INSURANCE MANAGEMENT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97,969,989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1049799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SERVICES DIVISION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35,529,815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8943342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TEACHERS DEFINED CONTRIBUTION PLAN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24,282,713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7658337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CONSOLIDATED PUBLIC RETIREMENT BOARD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9,765,816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5046150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SERVICES AND COMMUNICATIONS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20,264,542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4062632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DEPUTY SHERIFF RETIREMENT SYSTEM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12,228,290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2026185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JUDGES RETIREMENT SYSTEM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4,346,545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3870536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SURPLUS PROPERTY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1,681,730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5965430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FINANCE DIVISION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2,634,478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8030985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EMERGENCY MEDICAL SERVICES RETIREMENT SYSTEM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3,980,351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1740435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 ESTATE DIVISION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565,662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1583285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PURCHASING DIVISION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452,957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5848689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MUNICIPAL POLICE OFFICERS AND FIREFIGHTERS RETIREMENT SYSTEM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245,223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2389224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WV PUBLIC SAFETY DEATH DIS &amp; RETIREMENT SYS PLAN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43,947,909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1711732"/>
                  </a:ext>
                </a:extLst>
              </a:tr>
              <a:tr h="2063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WV STATE POLICE RETIREMENT SYSTEM PLAN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2,361,487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2706996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DEFENDER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57,850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6035161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PROSECUTING ATTORNEYS INSTITUTE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84,048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617455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ETHICS COMMISSION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6,111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1045836"/>
                  </a:ext>
                </a:extLst>
              </a:tr>
              <a:tr h="254265">
                <a:tc>
                  <a:txBody>
                    <a:bodyPr/>
                    <a:lstStyle/>
                    <a:p>
                      <a:r>
                        <a:rPr lang="en-US" sz="1200" b="1" dirty="0"/>
                        <a:t>GRAND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192C4F"/>
                          </a:solidFill>
                          <a:effectLst/>
                          <a:latin typeface="Arial" panose="020B0604020202020204" pitchFamily="34" charset="0"/>
                        </a:rPr>
                        <a:t>2,741,517,755</a:t>
                      </a:r>
                    </a:p>
                  </a:txBody>
                  <a:tcPr marL="13205" marR="13205" marT="13205" marB="0" anchor="b"/>
                </a:tc>
                <a:extLst>
                  <a:ext uri="{0D108BD9-81ED-4DB2-BD59-A6C34878D82A}">
                    <a16:rowId xmlns:a16="http://schemas.microsoft.com/office/drawing/2014/main" val="3132498937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599" y="6290090"/>
            <a:ext cx="3191933" cy="365125"/>
          </a:xfrm>
        </p:spPr>
        <p:txBody>
          <a:bodyPr/>
          <a:lstStyle/>
          <a:p>
            <a:fld id="{AEBB7DC0-4D6D-4B9A-879A-3F9AA51E97E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822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3083</TotalTime>
  <Words>576</Words>
  <Application>Microsoft Office PowerPoint</Application>
  <PresentationFormat>Widescreen</PresentationFormat>
  <Paragraphs>280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Corbel</vt:lpstr>
      <vt:lpstr>Office Theme</vt:lpstr>
      <vt:lpstr>Department of Administration</vt:lpstr>
      <vt:lpstr>Department of Administration Agencies</vt:lpstr>
      <vt:lpstr>Budget Challenges</vt:lpstr>
      <vt:lpstr>FY 2021 Supplemental Appropriation Request</vt:lpstr>
      <vt:lpstr>Revenue Sources</vt:lpstr>
      <vt:lpstr>General Revenue Agencies</vt:lpstr>
      <vt:lpstr>Special Revenue Appropriated Agencies</vt:lpstr>
      <vt:lpstr>PowerPoint Presentation</vt:lpstr>
      <vt:lpstr>Other (Non-appropriated) Special Revenue Agencies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Project Plan</dc:title>
  <dc:creator>Carpenter, Susannah G</dc:creator>
  <cp:lastModifiedBy>Long, Sarah H</cp:lastModifiedBy>
  <cp:revision>97</cp:revision>
  <cp:lastPrinted>2021-02-09T16:03:04Z</cp:lastPrinted>
  <dcterms:created xsi:type="dcterms:W3CDTF">2017-02-10T14:27:09Z</dcterms:created>
  <dcterms:modified xsi:type="dcterms:W3CDTF">2021-02-09T16:07:12Z</dcterms:modified>
</cp:coreProperties>
</file>